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91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2770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236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2101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3734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8615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45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9837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020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38799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1794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292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22218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21032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6709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093043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67447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98779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74538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49789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33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98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170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05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0945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4182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7826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513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467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7601F-D00E-4408-8DB3-F0A089F8523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8A3C6F1-8DFF-412D-8B3F-3E53ABD930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337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457200"/>
            <a:ext cx="7766936" cy="3593636"/>
          </a:xfrm>
        </p:spPr>
        <p:txBody>
          <a:bodyPr/>
          <a:lstStyle/>
          <a:p>
            <a:pPr algn="l"/>
            <a:r>
              <a:rPr lang="ru-RU" sz="9600" dirty="0" smtClean="0"/>
              <a:t>  </a:t>
            </a:r>
            <a:r>
              <a:rPr lang="ru-RU" sz="9600" i="1" dirty="0" smtClean="0"/>
              <a:t>Симфония</a:t>
            </a:r>
            <a:endParaRPr lang="ru-RU" sz="96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7805375" cy="176042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Презентацию выполнила </a:t>
            </a:r>
          </a:p>
          <a:p>
            <a:pPr algn="ctr"/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Кондратьева Татьяна</a:t>
            </a:r>
          </a:p>
          <a:p>
            <a:pPr algn="ctr"/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Ученица 2 года обучения по музыкальной литературе 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МКОУ 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ДШИ Чистоозерного района НСО 2018 г.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28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6600" i="1" dirty="0" smtClean="0"/>
              <a:t>Что такое симфония?</a:t>
            </a:r>
            <a:endParaRPr lang="ru-RU" sz="6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496" y="2160589"/>
            <a:ext cx="8734506" cy="4697411"/>
          </a:xfrm>
        </p:spPr>
        <p:txBody>
          <a:bodyPr>
            <a:normAutofit/>
          </a:bodyPr>
          <a:lstStyle/>
          <a:p>
            <a:r>
              <a:rPr lang="ru-RU" sz="2400" b="1" dirty="0" err="1">
                <a:solidFill>
                  <a:schemeClr val="accent6">
                    <a:lumMod val="75000"/>
                  </a:schemeClr>
                </a:solidFill>
              </a:rPr>
              <a:t>Симфо́ния</a:t>
            </a:r>
            <a:r>
              <a:rPr lang="ru-RU" sz="2400" dirty="0"/>
              <a:t> 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музыкальное произведение для оркестра. Как правило, 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симфонии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пишутся для большого оркестра смешанного состава (симфонического), но существуют и 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симфонии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для струнного, камерного, духового и других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оркестров</a:t>
            </a:r>
          </a:p>
          <a:p>
            <a:r>
              <a:rPr lang="ru-RU" sz="2000" b="1" dirty="0"/>
              <a:t> 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Симфония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–(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лат. созвучие )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большое 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инструментальное 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произведение,</a:t>
            </a:r>
            <a:b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состоящее из 4 частей,</a:t>
            </a:r>
            <a:b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всегда исполняющееся симфоническим оркестром</a:t>
            </a:r>
            <a:b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Этот жанр занимает в</a:t>
            </a:r>
            <a:b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 музыке такое же место, как роман в литературе</a:t>
            </a:r>
            <a:r>
              <a:rPr lang="ru-RU" sz="2000" dirty="0"/>
              <a:t>. 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498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/>
              <a:t>Состав классической симфонии:</a:t>
            </a:r>
            <a:endParaRPr lang="ru-RU" sz="4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12265"/>
            <a:ext cx="8596668" cy="4553712"/>
          </a:xfrm>
        </p:spPr>
        <p:txBody>
          <a:bodyPr>
            <a:normAutofit/>
          </a:bodyPr>
          <a:lstStyle/>
          <a:p>
            <a:r>
              <a:rPr lang="ru-RU" sz="2800" dirty="0"/>
              <a:t>• Первая - быстрая, активная.</a:t>
            </a:r>
          </a:p>
          <a:p>
            <a:r>
              <a:rPr lang="ru-RU" sz="2800" dirty="0"/>
              <a:t>• Вторая - анданте - медленная, задумчивая, посвящена обычно мечтам, природе.</a:t>
            </a:r>
          </a:p>
          <a:p>
            <a:r>
              <a:rPr lang="ru-RU" sz="2800" dirty="0"/>
              <a:t>• Третья часть - менуэт. Это игра, веселье, народные гулянья, хороводы.</a:t>
            </a:r>
          </a:p>
          <a:p>
            <a:r>
              <a:rPr lang="ru-RU" sz="2800" dirty="0"/>
              <a:t>• Четвертая - итог всего произведения, вывод из того, что прозвучало в трех частях. Часто финал звучит торжественно, победно или празднично.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365993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i="1" dirty="0" smtClean="0"/>
              <a:t>Первые симфонии</a:t>
            </a:r>
            <a:endParaRPr lang="ru-RU" sz="6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Первые симфонии появились в Европе во второй половине 18 века. Место рождения симфонического оркестра - это город Мангейм. Здесь в капелле местного курфюрста (имперский князь) сложился оркестр, искусство которого оказало огромное влияние на оркестровое творчество, на все последующее развитие симфонической </a:t>
            </a:r>
            <a:r>
              <a:rPr lang="ru-RU" sz="2800" dirty="0" smtClean="0"/>
              <a:t>музыки.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49899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3812" y="111967"/>
            <a:ext cx="8630190" cy="1818433"/>
          </a:xfrm>
        </p:spPr>
        <p:txBody>
          <a:bodyPr>
            <a:normAutofit/>
          </a:bodyPr>
          <a:lstStyle/>
          <a:p>
            <a:r>
              <a:rPr lang="ru-RU" sz="4000" i="1" dirty="0"/>
              <a:t>Одни из первых композиторов, творивших в жанре симфония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935" y="1399592"/>
            <a:ext cx="4208106" cy="4152122"/>
          </a:xfrm>
        </p:spPr>
        <p:txBody>
          <a:bodyPr/>
          <a:lstStyle/>
          <a:p>
            <a:r>
              <a:rPr lang="ru-RU" dirty="0"/>
              <a:t>Джованни </a:t>
            </a:r>
            <a:r>
              <a:rPr lang="ru-RU" dirty="0" err="1" smtClean="0"/>
              <a:t>Баттиста</a:t>
            </a:r>
            <a:r>
              <a:rPr lang="ru-RU" dirty="0" smtClean="0"/>
              <a:t>  </a:t>
            </a:r>
            <a:r>
              <a:rPr lang="ru-RU" dirty="0" err="1" smtClean="0"/>
              <a:t>Саммартини</a:t>
            </a:r>
            <a:r>
              <a:rPr lang="ru-RU" dirty="0" smtClean="0"/>
              <a:t>                          </a:t>
            </a:r>
          </a:p>
          <a:p>
            <a:endParaRPr lang="ru-RU" dirty="0"/>
          </a:p>
        </p:txBody>
      </p:sp>
      <p:pic>
        <p:nvPicPr>
          <p:cNvPr id="1028" name="Picture 4" descr="https://upload.wikimedia.org/wikipedia/commons/d/d0/Giovanni_Battista_Sammartini%2C_portrait_by_Riccardi_%28detail%2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339" y="2045923"/>
            <a:ext cx="3227645" cy="3538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883635" y="1399592"/>
            <a:ext cx="41780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ru-RU" dirty="0"/>
              <a:t>Ян </a:t>
            </a:r>
            <a:r>
              <a:rPr lang="ru-RU" dirty="0" smtClean="0"/>
              <a:t>Вацлав</a:t>
            </a:r>
          </a:p>
          <a:p>
            <a:pPr lvl="3"/>
            <a:r>
              <a:rPr lang="ru-RU" dirty="0"/>
              <a:t>Антонин </a:t>
            </a:r>
            <a:r>
              <a:rPr lang="ru-RU" dirty="0" err="1"/>
              <a:t>Стамиц</a:t>
            </a:r>
            <a:endParaRPr lang="ru-RU" dirty="0"/>
          </a:p>
        </p:txBody>
      </p:sp>
      <p:pic>
        <p:nvPicPr>
          <p:cNvPr id="1030" name="Picture 6" descr="https://cdn61.zvooq.com/pic?type=artist&amp;id=1165930&amp;size=500x500&amp;ext=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32041" y="2288090"/>
            <a:ext cx="3021456" cy="3021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841898" y="1511559"/>
            <a:ext cx="30749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PT Sans"/>
              </a:rPr>
              <a:t>Франсуа Жозеф</a:t>
            </a:r>
          </a:p>
          <a:p>
            <a:r>
              <a:rPr lang="ru-RU" dirty="0">
                <a:solidFill>
                  <a:srgbClr val="000000"/>
                </a:solidFill>
                <a:latin typeface="PT Sans"/>
              </a:rPr>
              <a:t>Госсек</a:t>
            </a:r>
            <a:endParaRPr lang="ru-RU" b="0" i="0" dirty="0">
              <a:solidFill>
                <a:srgbClr val="000000"/>
              </a:solidFill>
              <a:effectLst/>
              <a:latin typeface="PT Sans"/>
            </a:endParaRPr>
          </a:p>
        </p:txBody>
      </p:sp>
      <p:pic>
        <p:nvPicPr>
          <p:cNvPr id="1034" name="Picture 10" descr="https://img1.liveinternet.ru/images/attach/c/1/53/926/53926250_gossec3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50337" y="2157890"/>
            <a:ext cx="3530374" cy="3744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2147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6600" i="1" dirty="0" smtClean="0"/>
              <a:t>Создатель симфонии</a:t>
            </a:r>
            <a:endParaRPr lang="ru-RU" sz="66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7159" y="1930400"/>
            <a:ext cx="588761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0000"/>
                </a:solidFill>
                <a:latin typeface="PT Sans"/>
              </a:rPr>
              <a:t>Создателем классической симфонии считают Йозефа Гайдна. В его творчестве она приобрела окончательный вид, поэтому этого композитора называют «отцом симфонии».</a:t>
            </a:r>
            <a:endParaRPr lang="ru-RU" sz="3600" dirty="0"/>
          </a:p>
        </p:txBody>
      </p:sp>
      <p:pic>
        <p:nvPicPr>
          <p:cNvPr id="2052" name="Picture 4" descr="https://xn----7sbbblh9b0av4l.xn--j1amh/wp-content/uploads/2018/04/franz-joseph-haydn-1024x7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1566" y="2332653"/>
            <a:ext cx="5524871" cy="389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6067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610838" y="5936615"/>
            <a:ext cx="45719" cy="457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6" name="Picture 4" descr="http://900igr.net/up/datas/125085/0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208" y="0"/>
            <a:ext cx="10469880" cy="6861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4988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32</TotalTime>
  <Words>189</Words>
  <Application>Microsoft Office PowerPoint</Application>
  <PresentationFormat>Произвольный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HDOfficeLightV0</vt:lpstr>
      <vt:lpstr>Аспект</vt:lpstr>
      <vt:lpstr>  Симфония</vt:lpstr>
      <vt:lpstr>Что такое симфония?</vt:lpstr>
      <vt:lpstr>Состав классической симфонии:</vt:lpstr>
      <vt:lpstr>Первые симфонии</vt:lpstr>
      <vt:lpstr>Одни из первых композиторов, творивших в жанре симфония</vt:lpstr>
      <vt:lpstr>Создатель симфонии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Симфония</dc:title>
  <dc:creator>Алексей</dc:creator>
  <cp:lastModifiedBy>Света</cp:lastModifiedBy>
  <cp:revision>6</cp:revision>
  <dcterms:created xsi:type="dcterms:W3CDTF">2019-04-05T07:30:02Z</dcterms:created>
  <dcterms:modified xsi:type="dcterms:W3CDTF">2020-10-02T07:12:38Z</dcterms:modified>
</cp:coreProperties>
</file>